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7" r:id="rId10"/>
    <p:sldId id="263" r:id="rId11"/>
    <p:sldId id="265" r:id="rId12"/>
    <p:sldId id="264" r:id="rId13"/>
  </p:sldIdLst>
  <p:sldSz cx="14630400" cy="8229600"/>
  <p:notesSz cx="8229600" cy="14630400"/>
  <p:embeddedFontLst>
    <p:embeddedFont>
      <p:font typeface="Libre Baskerville" panose="02000000000000000000" pitchFamily="2" charset="0"/>
      <p:regular r:id="rId15"/>
    </p:embeddedFont>
    <p:embeddedFont>
      <p:font typeface="Open Sans" panose="020B0606030504020204" pitchFamily="34" charset="0"/>
      <p:regular r:id="rId16"/>
      <p:bold r:id="rId17"/>
      <p:italic r:id="rId18"/>
      <p:boldItalic r:id="rId19"/>
    </p:embeddedFont>
    <p:embeddedFont>
      <p:font typeface="Segoe UI Variable Text" pitchFamily="2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79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E63F15-0487-4018-A0A2-F3DB0BFC11A4}" type="doc">
      <dgm:prSet loTypeId="urn:microsoft.com/office/officeart/2005/8/layout/vList4" loCatId="pictur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IN"/>
        </a:p>
      </dgm:t>
    </dgm:pt>
    <dgm:pt modelId="{049CA99D-ECC6-4025-8BAB-E2BE43C1041D}">
      <dgm:prSet phldrT="[Text]" custT="1"/>
      <dgm:spPr/>
      <dgm:t>
        <a:bodyPr anchor="ctr"/>
        <a:lstStyle/>
        <a:p>
          <a:pPr algn="l"/>
          <a:r>
            <a:rPr lang="en-IN" sz="2000" b="1" i="0">
              <a:effectLst/>
              <a:latin typeface="Segoe UI Variable Text" pitchFamily="2" charset="0"/>
            </a:rPr>
            <a:t>Introduction to AI-Assisted Dining</a:t>
          </a:r>
          <a:endParaRPr lang="en-IN" sz="2000" dirty="0"/>
        </a:p>
      </dgm:t>
    </dgm:pt>
    <dgm:pt modelId="{961C1B8A-CD99-4DE0-8B8A-C36AEC1E8DD3}" type="parTrans" cxnId="{3C5FCE91-FBB0-4F93-A8CE-29B953B9A374}">
      <dgm:prSet/>
      <dgm:spPr/>
      <dgm:t>
        <a:bodyPr/>
        <a:lstStyle/>
        <a:p>
          <a:endParaRPr lang="en-IN"/>
        </a:p>
      </dgm:t>
    </dgm:pt>
    <dgm:pt modelId="{B7C5F843-DA9F-40F4-9881-8F3E7C874957}" type="sibTrans" cxnId="{3C5FCE91-FBB0-4F93-A8CE-29B953B9A374}">
      <dgm:prSet/>
      <dgm:spPr/>
      <dgm:t>
        <a:bodyPr/>
        <a:lstStyle/>
        <a:p>
          <a:endParaRPr lang="en-IN"/>
        </a:p>
      </dgm:t>
    </dgm:pt>
    <dgm:pt modelId="{82A1EFBB-815F-42A0-A18B-0427057B023A}">
      <dgm:prSet phldrT="[Text]" custT="1"/>
      <dgm:spPr/>
      <dgm:t>
        <a:bodyPr anchor="ctr"/>
        <a:lstStyle/>
        <a:p>
          <a:pPr algn="l"/>
          <a:endParaRPr lang="en-IN" sz="2000" dirty="0"/>
        </a:p>
      </dgm:t>
    </dgm:pt>
    <dgm:pt modelId="{79739E4F-CB79-4DA4-9BAE-61FD4AF6E9E5}" type="parTrans" cxnId="{8A6662CB-9544-4514-8289-E581B554EAEC}">
      <dgm:prSet/>
      <dgm:spPr/>
      <dgm:t>
        <a:bodyPr/>
        <a:lstStyle/>
        <a:p>
          <a:endParaRPr lang="en-IN"/>
        </a:p>
      </dgm:t>
    </dgm:pt>
    <dgm:pt modelId="{B9C2BEFF-7978-4D8C-A10E-B17DE750CFA3}" type="sibTrans" cxnId="{8A6662CB-9544-4514-8289-E581B554EAEC}">
      <dgm:prSet/>
      <dgm:spPr/>
      <dgm:t>
        <a:bodyPr/>
        <a:lstStyle/>
        <a:p>
          <a:endParaRPr lang="en-IN"/>
        </a:p>
      </dgm:t>
    </dgm:pt>
    <dgm:pt modelId="{7F38D5DF-73F9-4C53-A8A7-5737D3287E63}">
      <dgm:prSet phldrT="[Text]" custT="1"/>
      <dgm:spPr/>
      <dgm:t>
        <a:bodyPr anchor="ctr"/>
        <a:lstStyle/>
        <a:p>
          <a:r>
            <a:rPr lang="en-IN" sz="2000" b="1" i="0" dirty="0">
              <a:effectLst/>
              <a:latin typeface="Segoe UI Variable Text" pitchFamily="2" charset="0"/>
            </a:rPr>
            <a:t>Personalized Dish Recommendations</a:t>
          </a:r>
        </a:p>
        <a:p>
          <a:endParaRPr lang="en-IN" sz="2000" b="1" i="0" dirty="0">
            <a:effectLst/>
            <a:latin typeface="Segoe UI Variable Text" pitchFamily="2" charset="0"/>
          </a:endParaRPr>
        </a:p>
        <a:p>
          <a:endParaRPr lang="en-IN" sz="2000" dirty="0"/>
        </a:p>
      </dgm:t>
    </dgm:pt>
    <dgm:pt modelId="{20AEE057-5168-496C-9BF4-BB985489E2C4}" type="parTrans" cxnId="{7913773B-11AB-4A99-AC52-927ABFBD659D}">
      <dgm:prSet/>
      <dgm:spPr/>
      <dgm:t>
        <a:bodyPr/>
        <a:lstStyle/>
        <a:p>
          <a:endParaRPr lang="en-IN"/>
        </a:p>
      </dgm:t>
    </dgm:pt>
    <dgm:pt modelId="{6F89CCEA-4767-4B34-B055-04224F027219}" type="sibTrans" cxnId="{7913773B-11AB-4A99-AC52-927ABFBD659D}">
      <dgm:prSet/>
      <dgm:spPr/>
      <dgm:t>
        <a:bodyPr/>
        <a:lstStyle/>
        <a:p>
          <a:endParaRPr lang="en-IN"/>
        </a:p>
      </dgm:t>
    </dgm:pt>
    <dgm:pt modelId="{AFC1D6EA-D87C-4F75-B42E-87FE999ECCFF}">
      <dgm:prSet phldrT="[Text]" custT="1"/>
      <dgm:spPr/>
      <dgm:t>
        <a:bodyPr/>
        <a:lstStyle/>
        <a:p>
          <a:r>
            <a:rPr lang="en-IN" sz="2000" b="1" dirty="0">
              <a:latin typeface="Segoe UI Variable Text" pitchFamily="2" charset="0"/>
            </a:rPr>
            <a:t>Integration with Digital Menus and QR Codes</a:t>
          </a:r>
        </a:p>
        <a:p>
          <a:endParaRPr lang="en-IN" sz="2000" b="1" dirty="0">
            <a:latin typeface="Segoe UI Variable Text" pitchFamily="2" charset="0"/>
          </a:endParaRPr>
        </a:p>
      </dgm:t>
    </dgm:pt>
    <dgm:pt modelId="{DDF5181E-C10B-433F-B3C9-08DB3A8A5D19}" type="parTrans" cxnId="{E10CEB3A-FC69-4551-992E-71DE81BA88A0}">
      <dgm:prSet/>
      <dgm:spPr/>
      <dgm:t>
        <a:bodyPr/>
        <a:lstStyle/>
        <a:p>
          <a:endParaRPr lang="en-IN"/>
        </a:p>
      </dgm:t>
    </dgm:pt>
    <dgm:pt modelId="{4CB759FA-93CF-41EE-9E8B-9C12501B09D2}" type="sibTrans" cxnId="{E10CEB3A-FC69-4551-992E-71DE81BA88A0}">
      <dgm:prSet/>
      <dgm:spPr/>
      <dgm:t>
        <a:bodyPr/>
        <a:lstStyle/>
        <a:p>
          <a:endParaRPr lang="en-IN"/>
        </a:p>
      </dgm:t>
    </dgm:pt>
    <dgm:pt modelId="{1E0D16D1-CFB5-4155-AE13-9AC70DEF8C9D}">
      <dgm:prSet phldrT="[Text]" custT="1"/>
      <dgm:spPr/>
      <dgm:t>
        <a:bodyPr anchor="ctr"/>
        <a:lstStyle/>
        <a:p>
          <a:pPr algn="l"/>
          <a:endParaRPr lang="en-IN" sz="2000" dirty="0"/>
        </a:p>
      </dgm:t>
    </dgm:pt>
    <dgm:pt modelId="{02A13277-0D05-4B9B-8DCA-6B1A6982F311}" type="sibTrans" cxnId="{E13A81FB-4603-40AD-AD79-EDBC0808162D}">
      <dgm:prSet/>
      <dgm:spPr/>
      <dgm:t>
        <a:bodyPr/>
        <a:lstStyle/>
        <a:p>
          <a:endParaRPr lang="en-IN"/>
        </a:p>
      </dgm:t>
    </dgm:pt>
    <dgm:pt modelId="{2C3BF40F-60C3-49B0-ABCE-5DEFA3121A3B}" type="parTrans" cxnId="{E13A81FB-4603-40AD-AD79-EDBC0808162D}">
      <dgm:prSet/>
      <dgm:spPr/>
      <dgm:t>
        <a:bodyPr/>
        <a:lstStyle/>
        <a:p>
          <a:endParaRPr lang="en-IN"/>
        </a:p>
      </dgm:t>
    </dgm:pt>
    <dgm:pt modelId="{31C1364E-2F50-4694-8CA7-73F9FC9D0F84}" type="pres">
      <dgm:prSet presAssocID="{1FE63F15-0487-4018-A0A2-F3DB0BFC11A4}" presName="linear" presStyleCnt="0">
        <dgm:presLayoutVars>
          <dgm:dir/>
          <dgm:resizeHandles val="exact"/>
        </dgm:presLayoutVars>
      </dgm:prSet>
      <dgm:spPr/>
    </dgm:pt>
    <dgm:pt modelId="{B0AF3549-05D4-404A-9A0B-7520E76B27FB}" type="pres">
      <dgm:prSet presAssocID="{049CA99D-ECC6-4025-8BAB-E2BE43C1041D}" presName="comp" presStyleCnt="0"/>
      <dgm:spPr/>
    </dgm:pt>
    <dgm:pt modelId="{9BD4B802-09D4-479D-8B3F-5C9E956B9B72}" type="pres">
      <dgm:prSet presAssocID="{049CA99D-ECC6-4025-8BAB-E2BE43C1041D}" presName="box" presStyleLbl="node1" presStyleIdx="0" presStyleCnt="3"/>
      <dgm:spPr/>
    </dgm:pt>
    <dgm:pt modelId="{93385C3D-686A-4650-8C7E-44219A8879EF}" type="pres">
      <dgm:prSet presAssocID="{049CA99D-ECC6-4025-8BAB-E2BE43C1041D}" presName="img" presStyleLbl="fgImgPlac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7000" b="-17000"/>
          </a:stretch>
        </a:blipFill>
      </dgm:spPr>
      <dgm:extLst>
        <a:ext uri="{E40237B7-FDA0-4F09-8148-C483321AD2D9}">
          <dgm14:cNvPr xmlns:dgm14="http://schemas.microsoft.com/office/drawing/2010/diagram" id="0" name="" descr="Call center with solid fill"/>
        </a:ext>
      </dgm:extLst>
    </dgm:pt>
    <dgm:pt modelId="{D1A4B57B-5C95-439F-BF28-0E1E7C9AAA68}" type="pres">
      <dgm:prSet presAssocID="{049CA99D-ECC6-4025-8BAB-E2BE43C1041D}" presName="text" presStyleLbl="node1" presStyleIdx="0" presStyleCnt="3">
        <dgm:presLayoutVars>
          <dgm:bulletEnabled val="1"/>
        </dgm:presLayoutVars>
      </dgm:prSet>
      <dgm:spPr/>
    </dgm:pt>
    <dgm:pt modelId="{CC181498-0D42-4307-B92F-AFABCE285C79}" type="pres">
      <dgm:prSet presAssocID="{B7C5F843-DA9F-40F4-9881-8F3E7C874957}" presName="spacer" presStyleCnt="0"/>
      <dgm:spPr/>
    </dgm:pt>
    <dgm:pt modelId="{FB23EFF1-DF53-4880-8127-8533E0128576}" type="pres">
      <dgm:prSet presAssocID="{7F38D5DF-73F9-4C53-A8A7-5737D3287E63}" presName="comp" presStyleCnt="0"/>
      <dgm:spPr/>
    </dgm:pt>
    <dgm:pt modelId="{780E1270-0BCC-4789-A5E9-ADEBB3389165}" type="pres">
      <dgm:prSet presAssocID="{7F38D5DF-73F9-4C53-A8A7-5737D3287E63}" presName="box" presStyleLbl="node1" presStyleIdx="1" presStyleCnt="3"/>
      <dgm:spPr/>
    </dgm:pt>
    <dgm:pt modelId="{8475B038-A252-475C-894F-6B263E308449}" type="pres">
      <dgm:prSet presAssocID="{7F38D5DF-73F9-4C53-A8A7-5737D3287E63}" presName="img" presStyleLbl="fgImgPlace1" presStyleIdx="1" presStyleCnt="3"/>
      <dgm:spPr/>
    </dgm:pt>
    <dgm:pt modelId="{E132ED20-0745-4CE1-A549-99ABE2072F6D}" type="pres">
      <dgm:prSet presAssocID="{7F38D5DF-73F9-4C53-A8A7-5737D3287E63}" presName="text" presStyleLbl="node1" presStyleIdx="1" presStyleCnt="3">
        <dgm:presLayoutVars>
          <dgm:bulletEnabled val="1"/>
        </dgm:presLayoutVars>
      </dgm:prSet>
      <dgm:spPr/>
    </dgm:pt>
    <dgm:pt modelId="{E2886553-B47F-49CF-B865-3534C3FA6320}" type="pres">
      <dgm:prSet presAssocID="{6F89CCEA-4767-4B34-B055-04224F027219}" presName="spacer" presStyleCnt="0"/>
      <dgm:spPr/>
    </dgm:pt>
    <dgm:pt modelId="{4C97B4C2-3CA0-40A2-9E62-01E8FD6B62EA}" type="pres">
      <dgm:prSet presAssocID="{AFC1D6EA-D87C-4F75-B42E-87FE999ECCFF}" presName="comp" presStyleCnt="0"/>
      <dgm:spPr/>
    </dgm:pt>
    <dgm:pt modelId="{2075A319-B694-4E8D-8C9E-69937362D99C}" type="pres">
      <dgm:prSet presAssocID="{AFC1D6EA-D87C-4F75-B42E-87FE999ECCFF}" presName="box" presStyleLbl="node1" presStyleIdx="2" presStyleCnt="3"/>
      <dgm:spPr/>
    </dgm:pt>
    <dgm:pt modelId="{4AA5924E-C222-44F4-B36E-EDD70A79FE00}" type="pres">
      <dgm:prSet presAssocID="{AFC1D6EA-D87C-4F75-B42E-87FE999ECCFF}" presName="img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E819D5D2-6CA3-4002-9CA4-B8B1178F19AC}" type="pres">
      <dgm:prSet presAssocID="{AFC1D6EA-D87C-4F75-B42E-87FE999ECCFF}" presName="text" presStyleLbl="node1" presStyleIdx="2" presStyleCnt="3">
        <dgm:presLayoutVars>
          <dgm:bulletEnabled val="1"/>
        </dgm:presLayoutVars>
      </dgm:prSet>
      <dgm:spPr/>
    </dgm:pt>
  </dgm:ptLst>
  <dgm:cxnLst>
    <dgm:cxn modelId="{31DFD92A-DEB5-4E4F-8F3F-6300FD2CE015}" type="presOf" srcId="{7F38D5DF-73F9-4C53-A8A7-5737D3287E63}" destId="{780E1270-0BCC-4789-A5E9-ADEBB3389165}" srcOrd="0" destOrd="0" presId="urn:microsoft.com/office/officeart/2005/8/layout/vList4"/>
    <dgm:cxn modelId="{E10CEB3A-FC69-4551-992E-71DE81BA88A0}" srcId="{1FE63F15-0487-4018-A0A2-F3DB0BFC11A4}" destId="{AFC1D6EA-D87C-4F75-B42E-87FE999ECCFF}" srcOrd="2" destOrd="0" parTransId="{DDF5181E-C10B-433F-B3C9-08DB3A8A5D19}" sibTransId="{4CB759FA-93CF-41EE-9E8B-9C12501B09D2}"/>
    <dgm:cxn modelId="{7913773B-11AB-4A99-AC52-927ABFBD659D}" srcId="{1FE63F15-0487-4018-A0A2-F3DB0BFC11A4}" destId="{7F38D5DF-73F9-4C53-A8A7-5737D3287E63}" srcOrd="1" destOrd="0" parTransId="{20AEE057-5168-496C-9BF4-BB985489E2C4}" sibTransId="{6F89CCEA-4767-4B34-B055-04224F027219}"/>
    <dgm:cxn modelId="{355E1245-EECF-4570-94D9-7C9AAE556270}" type="presOf" srcId="{049CA99D-ECC6-4025-8BAB-E2BE43C1041D}" destId="{D1A4B57B-5C95-439F-BF28-0E1E7C9AAA68}" srcOrd="1" destOrd="0" presId="urn:microsoft.com/office/officeart/2005/8/layout/vList4"/>
    <dgm:cxn modelId="{21441A87-5F83-46EE-AAD9-1CD00EC005F9}" type="presOf" srcId="{1FE63F15-0487-4018-A0A2-F3DB0BFC11A4}" destId="{31C1364E-2F50-4694-8CA7-73F9FC9D0F84}" srcOrd="0" destOrd="0" presId="urn:microsoft.com/office/officeart/2005/8/layout/vList4"/>
    <dgm:cxn modelId="{3C5FCE91-FBB0-4F93-A8CE-29B953B9A374}" srcId="{1FE63F15-0487-4018-A0A2-F3DB0BFC11A4}" destId="{049CA99D-ECC6-4025-8BAB-E2BE43C1041D}" srcOrd="0" destOrd="0" parTransId="{961C1B8A-CD99-4DE0-8B8A-C36AEC1E8DD3}" sibTransId="{B7C5F843-DA9F-40F4-9881-8F3E7C874957}"/>
    <dgm:cxn modelId="{D8D82294-420E-4BD2-9ED7-84B411C78D59}" type="presOf" srcId="{AFC1D6EA-D87C-4F75-B42E-87FE999ECCFF}" destId="{2075A319-B694-4E8D-8C9E-69937362D99C}" srcOrd="0" destOrd="0" presId="urn:microsoft.com/office/officeart/2005/8/layout/vList4"/>
    <dgm:cxn modelId="{9A1CD399-C491-4E53-8FCD-F83467C6B166}" type="presOf" srcId="{1E0D16D1-CFB5-4155-AE13-9AC70DEF8C9D}" destId="{9BD4B802-09D4-479D-8B3F-5C9E956B9B72}" srcOrd="0" destOrd="1" presId="urn:microsoft.com/office/officeart/2005/8/layout/vList4"/>
    <dgm:cxn modelId="{0B2586A7-6A70-4F4F-ADDE-6000ADD80A4A}" type="presOf" srcId="{82A1EFBB-815F-42A0-A18B-0427057B023A}" destId="{9BD4B802-09D4-479D-8B3F-5C9E956B9B72}" srcOrd="0" destOrd="2" presId="urn:microsoft.com/office/officeart/2005/8/layout/vList4"/>
    <dgm:cxn modelId="{C0867EAC-E4F2-469E-ADBA-A1C0B7F5DA74}" type="presOf" srcId="{7F38D5DF-73F9-4C53-A8A7-5737D3287E63}" destId="{E132ED20-0745-4CE1-A549-99ABE2072F6D}" srcOrd="1" destOrd="0" presId="urn:microsoft.com/office/officeart/2005/8/layout/vList4"/>
    <dgm:cxn modelId="{7743F1AF-8272-4177-9445-15FD932EC420}" type="presOf" srcId="{049CA99D-ECC6-4025-8BAB-E2BE43C1041D}" destId="{9BD4B802-09D4-479D-8B3F-5C9E956B9B72}" srcOrd="0" destOrd="0" presId="urn:microsoft.com/office/officeart/2005/8/layout/vList4"/>
    <dgm:cxn modelId="{812317C4-C66F-42E3-8343-C94816D8D596}" type="presOf" srcId="{AFC1D6EA-D87C-4F75-B42E-87FE999ECCFF}" destId="{E819D5D2-6CA3-4002-9CA4-B8B1178F19AC}" srcOrd="1" destOrd="0" presId="urn:microsoft.com/office/officeart/2005/8/layout/vList4"/>
    <dgm:cxn modelId="{0FBFD5C5-3C63-4232-9E00-19AF9F1C2C47}" type="presOf" srcId="{1E0D16D1-CFB5-4155-AE13-9AC70DEF8C9D}" destId="{D1A4B57B-5C95-439F-BF28-0E1E7C9AAA68}" srcOrd="1" destOrd="1" presId="urn:microsoft.com/office/officeart/2005/8/layout/vList4"/>
    <dgm:cxn modelId="{DCF1AAC6-E3F0-47CF-8632-93EDBF3E32B1}" type="presOf" srcId="{82A1EFBB-815F-42A0-A18B-0427057B023A}" destId="{D1A4B57B-5C95-439F-BF28-0E1E7C9AAA68}" srcOrd="1" destOrd="2" presId="urn:microsoft.com/office/officeart/2005/8/layout/vList4"/>
    <dgm:cxn modelId="{8A6662CB-9544-4514-8289-E581B554EAEC}" srcId="{049CA99D-ECC6-4025-8BAB-E2BE43C1041D}" destId="{82A1EFBB-815F-42A0-A18B-0427057B023A}" srcOrd="1" destOrd="0" parTransId="{79739E4F-CB79-4DA4-9BAE-61FD4AF6E9E5}" sibTransId="{B9C2BEFF-7978-4D8C-A10E-B17DE750CFA3}"/>
    <dgm:cxn modelId="{E13A81FB-4603-40AD-AD79-EDBC0808162D}" srcId="{049CA99D-ECC6-4025-8BAB-E2BE43C1041D}" destId="{1E0D16D1-CFB5-4155-AE13-9AC70DEF8C9D}" srcOrd="0" destOrd="0" parTransId="{2C3BF40F-60C3-49B0-ABCE-5DEFA3121A3B}" sibTransId="{02A13277-0D05-4B9B-8DCA-6B1A6982F311}"/>
    <dgm:cxn modelId="{F853264E-3C59-4508-BA51-B9360580A846}" type="presParOf" srcId="{31C1364E-2F50-4694-8CA7-73F9FC9D0F84}" destId="{B0AF3549-05D4-404A-9A0B-7520E76B27FB}" srcOrd="0" destOrd="0" presId="urn:microsoft.com/office/officeart/2005/8/layout/vList4"/>
    <dgm:cxn modelId="{C4693026-E7F2-467D-A265-F9FF009ACB1E}" type="presParOf" srcId="{B0AF3549-05D4-404A-9A0B-7520E76B27FB}" destId="{9BD4B802-09D4-479D-8B3F-5C9E956B9B72}" srcOrd="0" destOrd="0" presId="urn:microsoft.com/office/officeart/2005/8/layout/vList4"/>
    <dgm:cxn modelId="{65C21DCB-C228-4763-A11B-2C33FE23CA5D}" type="presParOf" srcId="{B0AF3549-05D4-404A-9A0B-7520E76B27FB}" destId="{93385C3D-686A-4650-8C7E-44219A8879EF}" srcOrd="1" destOrd="0" presId="urn:microsoft.com/office/officeart/2005/8/layout/vList4"/>
    <dgm:cxn modelId="{9EE5FAFF-10FD-4050-93F9-9D91311B8AD0}" type="presParOf" srcId="{B0AF3549-05D4-404A-9A0B-7520E76B27FB}" destId="{D1A4B57B-5C95-439F-BF28-0E1E7C9AAA68}" srcOrd="2" destOrd="0" presId="urn:microsoft.com/office/officeart/2005/8/layout/vList4"/>
    <dgm:cxn modelId="{D8D205D7-D48C-4F2F-89C8-4E41833A0D53}" type="presParOf" srcId="{31C1364E-2F50-4694-8CA7-73F9FC9D0F84}" destId="{CC181498-0D42-4307-B92F-AFABCE285C79}" srcOrd="1" destOrd="0" presId="urn:microsoft.com/office/officeart/2005/8/layout/vList4"/>
    <dgm:cxn modelId="{0B6D3227-20FD-449B-A4DE-7D366ADB7C3C}" type="presParOf" srcId="{31C1364E-2F50-4694-8CA7-73F9FC9D0F84}" destId="{FB23EFF1-DF53-4880-8127-8533E0128576}" srcOrd="2" destOrd="0" presId="urn:microsoft.com/office/officeart/2005/8/layout/vList4"/>
    <dgm:cxn modelId="{04E833EC-E9DB-4FDB-9B7A-391CA81F928F}" type="presParOf" srcId="{FB23EFF1-DF53-4880-8127-8533E0128576}" destId="{780E1270-0BCC-4789-A5E9-ADEBB3389165}" srcOrd="0" destOrd="0" presId="urn:microsoft.com/office/officeart/2005/8/layout/vList4"/>
    <dgm:cxn modelId="{B6EC278D-D990-4E32-94A6-4F25A7CBDD4C}" type="presParOf" srcId="{FB23EFF1-DF53-4880-8127-8533E0128576}" destId="{8475B038-A252-475C-894F-6B263E308449}" srcOrd="1" destOrd="0" presId="urn:microsoft.com/office/officeart/2005/8/layout/vList4"/>
    <dgm:cxn modelId="{506988F9-0DDB-402A-B982-F68557CFE7DD}" type="presParOf" srcId="{FB23EFF1-DF53-4880-8127-8533E0128576}" destId="{E132ED20-0745-4CE1-A549-99ABE2072F6D}" srcOrd="2" destOrd="0" presId="urn:microsoft.com/office/officeart/2005/8/layout/vList4"/>
    <dgm:cxn modelId="{DE2A3A2E-66B2-4F9C-B8F0-067B17F5BAB1}" type="presParOf" srcId="{31C1364E-2F50-4694-8CA7-73F9FC9D0F84}" destId="{E2886553-B47F-49CF-B865-3534C3FA6320}" srcOrd="3" destOrd="0" presId="urn:microsoft.com/office/officeart/2005/8/layout/vList4"/>
    <dgm:cxn modelId="{D6870FE1-EDAF-4564-88B6-CCEF988D8C48}" type="presParOf" srcId="{31C1364E-2F50-4694-8CA7-73F9FC9D0F84}" destId="{4C97B4C2-3CA0-40A2-9E62-01E8FD6B62EA}" srcOrd="4" destOrd="0" presId="urn:microsoft.com/office/officeart/2005/8/layout/vList4"/>
    <dgm:cxn modelId="{1D98B840-5CB5-4805-A427-CC15FBC60691}" type="presParOf" srcId="{4C97B4C2-3CA0-40A2-9E62-01E8FD6B62EA}" destId="{2075A319-B694-4E8D-8C9E-69937362D99C}" srcOrd="0" destOrd="0" presId="urn:microsoft.com/office/officeart/2005/8/layout/vList4"/>
    <dgm:cxn modelId="{107FCAF0-7F5D-4D01-9989-6547B768B4BF}" type="presParOf" srcId="{4C97B4C2-3CA0-40A2-9E62-01E8FD6B62EA}" destId="{4AA5924E-C222-44F4-B36E-EDD70A79FE00}" srcOrd="1" destOrd="0" presId="urn:microsoft.com/office/officeart/2005/8/layout/vList4"/>
    <dgm:cxn modelId="{B1CC0006-919B-4C34-8350-BE0731C35C64}" type="presParOf" srcId="{4C97B4C2-3CA0-40A2-9E62-01E8FD6B62EA}" destId="{E819D5D2-6CA3-4002-9CA4-B8B1178F19AC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6558C9-3DEB-447E-9776-F62EA60EA6D9}" type="doc">
      <dgm:prSet loTypeId="urn:microsoft.com/office/officeart/2005/8/layout/vList3" loCatId="picture" qsTypeId="urn:microsoft.com/office/officeart/2005/8/quickstyle/3d3" qsCatId="3D" csTypeId="urn:microsoft.com/office/officeart/2005/8/colors/colorful4" csCatId="colorful" phldr="1"/>
      <dgm:spPr/>
    </dgm:pt>
    <dgm:pt modelId="{C9CDC7A3-C217-4875-95A5-CD1D82C12E06}">
      <dgm:prSet phldrT="[Text]"/>
      <dgm:spPr/>
      <dgm:t>
        <a:bodyPr/>
        <a:lstStyle/>
        <a:p>
          <a:pPr algn="l"/>
          <a:r>
            <a:rPr lang="en-IN" dirty="0">
              <a:latin typeface="Segoe UI Variable Text" pitchFamily="2" charset="0"/>
            </a:rPr>
            <a:t>Subscription Plans</a:t>
          </a:r>
        </a:p>
      </dgm:t>
    </dgm:pt>
    <dgm:pt modelId="{C45E9FFD-0340-46DD-9760-623C64390F99}" type="parTrans" cxnId="{4F4478FE-B1E9-4CDF-9F5C-A7E5A42F1EBA}">
      <dgm:prSet/>
      <dgm:spPr/>
      <dgm:t>
        <a:bodyPr/>
        <a:lstStyle/>
        <a:p>
          <a:endParaRPr lang="en-IN"/>
        </a:p>
      </dgm:t>
    </dgm:pt>
    <dgm:pt modelId="{885C127A-E2E0-4130-83AB-C4573DDFEEC2}" type="sibTrans" cxnId="{4F4478FE-B1E9-4CDF-9F5C-A7E5A42F1EBA}">
      <dgm:prSet/>
      <dgm:spPr/>
      <dgm:t>
        <a:bodyPr/>
        <a:lstStyle/>
        <a:p>
          <a:endParaRPr lang="en-IN"/>
        </a:p>
      </dgm:t>
    </dgm:pt>
    <dgm:pt modelId="{FCFFE1A5-13AA-44D7-9111-CB3897E8F98D}">
      <dgm:prSet phldrT="[Text]"/>
      <dgm:spPr/>
      <dgm:t>
        <a:bodyPr/>
        <a:lstStyle/>
        <a:p>
          <a:r>
            <a:rPr lang="en-IN" dirty="0">
              <a:latin typeface="Segoe UI Variable Text" pitchFamily="2" charset="0"/>
            </a:rPr>
            <a:t>Engagement Based Revenue</a:t>
          </a:r>
        </a:p>
      </dgm:t>
    </dgm:pt>
    <dgm:pt modelId="{2A74BFF0-EF9D-41EF-A090-EF74772C8831}" type="parTrans" cxnId="{EE8F7923-40B6-4D49-AE65-4AFFF765178B}">
      <dgm:prSet/>
      <dgm:spPr/>
      <dgm:t>
        <a:bodyPr/>
        <a:lstStyle/>
        <a:p>
          <a:endParaRPr lang="en-IN"/>
        </a:p>
      </dgm:t>
    </dgm:pt>
    <dgm:pt modelId="{FB8BE335-0492-4F23-87F5-8461A9DD08CE}" type="sibTrans" cxnId="{EE8F7923-40B6-4D49-AE65-4AFFF765178B}">
      <dgm:prSet/>
      <dgm:spPr/>
      <dgm:t>
        <a:bodyPr/>
        <a:lstStyle/>
        <a:p>
          <a:endParaRPr lang="en-IN"/>
        </a:p>
      </dgm:t>
    </dgm:pt>
    <dgm:pt modelId="{008BFEF6-39EA-430C-B592-4F0CB3856885}" type="pres">
      <dgm:prSet presAssocID="{936558C9-3DEB-447E-9776-F62EA60EA6D9}" presName="linearFlow" presStyleCnt="0">
        <dgm:presLayoutVars>
          <dgm:dir/>
          <dgm:resizeHandles val="exact"/>
        </dgm:presLayoutVars>
      </dgm:prSet>
      <dgm:spPr/>
    </dgm:pt>
    <dgm:pt modelId="{4C350E2F-5AEB-48CF-8084-28053C759001}" type="pres">
      <dgm:prSet presAssocID="{C9CDC7A3-C217-4875-95A5-CD1D82C12E06}" presName="composite" presStyleCnt="0"/>
      <dgm:spPr/>
    </dgm:pt>
    <dgm:pt modelId="{D3D3EA24-A5EE-4CF3-9DE9-C16606B31C98}" type="pres">
      <dgm:prSet presAssocID="{C9CDC7A3-C217-4875-95A5-CD1D82C12E06}" presName="imgShp" presStyleLbl="fgImgPlace1" presStyleIdx="0" presStyleCnt="2"/>
      <dgm:spPr>
        <a:blipFill rotWithShape="1">
          <a:blip xmlns:r="http://schemas.openxmlformats.org/officeDocument/2006/relationships" r:embed="rId1"/>
          <a:srcRect/>
          <a:stretch>
            <a:fillRect/>
          </a:stretch>
        </a:blipFill>
      </dgm:spPr>
    </dgm:pt>
    <dgm:pt modelId="{CD121122-F5E4-45CC-ACBC-23FFC02F273E}" type="pres">
      <dgm:prSet presAssocID="{C9CDC7A3-C217-4875-95A5-CD1D82C12E06}" presName="txShp" presStyleLbl="node1" presStyleIdx="0" presStyleCnt="2">
        <dgm:presLayoutVars>
          <dgm:bulletEnabled val="1"/>
        </dgm:presLayoutVars>
      </dgm:prSet>
      <dgm:spPr/>
    </dgm:pt>
    <dgm:pt modelId="{3FB07966-1C46-45F0-9AB1-766EAC00214F}" type="pres">
      <dgm:prSet presAssocID="{885C127A-E2E0-4130-83AB-C4573DDFEEC2}" presName="spacing" presStyleCnt="0"/>
      <dgm:spPr/>
    </dgm:pt>
    <dgm:pt modelId="{9FCB8F5C-0597-4A0B-89CE-0BB7268A9489}" type="pres">
      <dgm:prSet presAssocID="{FCFFE1A5-13AA-44D7-9111-CB3897E8F98D}" presName="composite" presStyleCnt="0"/>
      <dgm:spPr/>
    </dgm:pt>
    <dgm:pt modelId="{7F627EC9-E40D-45B7-AB03-1D94A66A600C}" type="pres">
      <dgm:prSet presAssocID="{FCFFE1A5-13AA-44D7-9111-CB3897E8F98D}" presName="imgShp" presStyleLbl="fgImgPlace1" presStyleIdx="1" presStyleCnt="2"/>
      <dgm:spPr>
        <a:blipFill rotWithShape="1">
          <a:blip xmlns:r="http://schemas.openxmlformats.org/officeDocument/2006/relationships" r:embed="rId2"/>
          <a:srcRect/>
          <a:stretch>
            <a:fillRect/>
          </a:stretch>
        </a:blipFill>
      </dgm:spPr>
    </dgm:pt>
    <dgm:pt modelId="{15933209-D651-4829-84CD-C426A28D6613}" type="pres">
      <dgm:prSet presAssocID="{FCFFE1A5-13AA-44D7-9111-CB3897E8F98D}" presName="txShp" presStyleLbl="node1" presStyleIdx="1" presStyleCnt="2">
        <dgm:presLayoutVars>
          <dgm:bulletEnabled val="1"/>
        </dgm:presLayoutVars>
      </dgm:prSet>
      <dgm:spPr/>
    </dgm:pt>
  </dgm:ptLst>
  <dgm:cxnLst>
    <dgm:cxn modelId="{A76E6810-D9D3-4B93-92DA-CACE0C913797}" type="presOf" srcId="{936558C9-3DEB-447E-9776-F62EA60EA6D9}" destId="{008BFEF6-39EA-430C-B592-4F0CB3856885}" srcOrd="0" destOrd="0" presId="urn:microsoft.com/office/officeart/2005/8/layout/vList3"/>
    <dgm:cxn modelId="{EE8F7923-40B6-4D49-AE65-4AFFF765178B}" srcId="{936558C9-3DEB-447E-9776-F62EA60EA6D9}" destId="{FCFFE1A5-13AA-44D7-9111-CB3897E8F98D}" srcOrd="1" destOrd="0" parTransId="{2A74BFF0-EF9D-41EF-A090-EF74772C8831}" sibTransId="{FB8BE335-0492-4F23-87F5-8461A9DD08CE}"/>
    <dgm:cxn modelId="{F17E208E-16BF-4570-A7CF-D9E372C59013}" type="presOf" srcId="{FCFFE1A5-13AA-44D7-9111-CB3897E8F98D}" destId="{15933209-D651-4829-84CD-C426A28D6613}" srcOrd="0" destOrd="0" presId="urn:microsoft.com/office/officeart/2005/8/layout/vList3"/>
    <dgm:cxn modelId="{902228AD-435C-4500-B14D-44789B2F4726}" type="presOf" srcId="{C9CDC7A3-C217-4875-95A5-CD1D82C12E06}" destId="{CD121122-F5E4-45CC-ACBC-23FFC02F273E}" srcOrd="0" destOrd="0" presId="urn:microsoft.com/office/officeart/2005/8/layout/vList3"/>
    <dgm:cxn modelId="{4F4478FE-B1E9-4CDF-9F5C-A7E5A42F1EBA}" srcId="{936558C9-3DEB-447E-9776-F62EA60EA6D9}" destId="{C9CDC7A3-C217-4875-95A5-CD1D82C12E06}" srcOrd="0" destOrd="0" parTransId="{C45E9FFD-0340-46DD-9760-623C64390F99}" sibTransId="{885C127A-E2E0-4130-83AB-C4573DDFEEC2}"/>
    <dgm:cxn modelId="{78254B22-540E-43C8-8FB2-FEDAC1775AB9}" type="presParOf" srcId="{008BFEF6-39EA-430C-B592-4F0CB3856885}" destId="{4C350E2F-5AEB-48CF-8084-28053C759001}" srcOrd="0" destOrd="0" presId="urn:microsoft.com/office/officeart/2005/8/layout/vList3"/>
    <dgm:cxn modelId="{40DB7B7F-8216-4055-A40A-EC70E6A092EC}" type="presParOf" srcId="{4C350E2F-5AEB-48CF-8084-28053C759001}" destId="{D3D3EA24-A5EE-4CF3-9DE9-C16606B31C98}" srcOrd="0" destOrd="0" presId="urn:microsoft.com/office/officeart/2005/8/layout/vList3"/>
    <dgm:cxn modelId="{41836217-D3C5-4352-ADC6-23FBA49863FE}" type="presParOf" srcId="{4C350E2F-5AEB-48CF-8084-28053C759001}" destId="{CD121122-F5E4-45CC-ACBC-23FFC02F273E}" srcOrd="1" destOrd="0" presId="urn:microsoft.com/office/officeart/2005/8/layout/vList3"/>
    <dgm:cxn modelId="{81DCE373-D989-4500-A1F0-525C47AFA613}" type="presParOf" srcId="{008BFEF6-39EA-430C-B592-4F0CB3856885}" destId="{3FB07966-1C46-45F0-9AB1-766EAC00214F}" srcOrd="1" destOrd="0" presId="urn:microsoft.com/office/officeart/2005/8/layout/vList3"/>
    <dgm:cxn modelId="{177FA302-5058-458C-87FA-FCAE1EC6368E}" type="presParOf" srcId="{008BFEF6-39EA-430C-B592-4F0CB3856885}" destId="{9FCB8F5C-0597-4A0B-89CE-0BB7268A9489}" srcOrd="2" destOrd="0" presId="urn:microsoft.com/office/officeart/2005/8/layout/vList3"/>
    <dgm:cxn modelId="{2A70857F-E56C-410B-96B7-D51ECB746031}" type="presParOf" srcId="{9FCB8F5C-0597-4A0B-89CE-0BB7268A9489}" destId="{7F627EC9-E40D-45B7-AB03-1D94A66A600C}" srcOrd="0" destOrd="0" presId="urn:microsoft.com/office/officeart/2005/8/layout/vList3"/>
    <dgm:cxn modelId="{78D9943A-3FB7-4184-97DC-89D8BD11CD59}" type="presParOf" srcId="{9FCB8F5C-0597-4A0B-89CE-0BB7268A9489}" destId="{15933209-D651-4829-84CD-C426A28D6613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D4B802-09D4-479D-8B3F-5C9E956B9B72}">
      <dsp:nvSpPr>
        <dsp:cNvPr id="0" name=""/>
        <dsp:cNvSpPr/>
      </dsp:nvSpPr>
      <dsp:spPr>
        <a:xfrm>
          <a:off x="0" y="0"/>
          <a:ext cx="8014855" cy="16660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>
              <a:effectLst/>
              <a:latin typeface="Segoe UI Variable Text" pitchFamily="2" charset="0"/>
            </a:rPr>
            <a:t>Introduction to AI-Assisted Dining</a:t>
          </a: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2000" kern="1200" dirty="0"/>
        </a:p>
      </dsp:txBody>
      <dsp:txXfrm>
        <a:off x="1769576" y="0"/>
        <a:ext cx="6245278" cy="1666054"/>
      </dsp:txXfrm>
    </dsp:sp>
    <dsp:sp modelId="{93385C3D-686A-4650-8C7E-44219A8879EF}">
      <dsp:nvSpPr>
        <dsp:cNvPr id="0" name=""/>
        <dsp:cNvSpPr/>
      </dsp:nvSpPr>
      <dsp:spPr>
        <a:xfrm>
          <a:off x="166605" y="166605"/>
          <a:ext cx="1602971" cy="13328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E1270-0BCC-4789-A5E9-ADEBB3389165}">
      <dsp:nvSpPr>
        <dsp:cNvPr id="0" name=""/>
        <dsp:cNvSpPr/>
      </dsp:nvSpPr>
      <dsp:spPr>
        <a:xfrm>
          <a:off x="0" y="1832659"/>
          <a:ext cx="8014855" cy="1666054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i="0" kern="1200" dirty="0">
              <a:effectLst/>
              <a:latin typeface="Segoe UI Variable Text" pitchFamily="2" charset="0"/>
            </a:rPr>
            <a:t>Personalized Dish Recommendations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b="1" i="0" kern="1200" dirty="0">
            <a:effectLst/>
            <a:latin typeface="Segoe UI Variable Text" pitchFamily="2" charset="0"/>
          </a:endParaRP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kern="1200" dirty="0"/>
        </a:p>
      </dsp:txBody>
      <dsp:txXfrm>
        <a:off x="1769576" y="1832659"/>
        <a:ext cx="6245278" cy="1666054"/>
      </dsp:txXfrm>
    </dsp:sp>
    <dsp:sp modelId="{8475B038-A252-475C-894F-6B263E308449}">
      <dsp:nvSpPr>
        <dsp:cNvPr id="0" name=""/>
        <dsp:cNvSpPr/>
      </dsp:nvSpPr>
      <dsp:spPr>
        <a:xfrm>
          <a:off x="166605" y="1999265"/>
          <a:ext cx="1602971" cy="1332843"/>
        </a:xfrm>
        <a:prstGeom prst="roundRect">
          <a:avLst>
            <a:gd name="adj" fmla="val 10000"/>
          </a:avLst>
        </a:prstGeom>
        <a:solidFill>
          <a:schemeClr val="accent4">
            <a:tint val="50000"/>
            <a:hueOff val="5394097"/>
            <a:satOff val="-25103"/>
            <a:lumOff val="-11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75A319-B694-4E8D-8C9E-69937362D99C}">
      <dsp:nvSpPr>
        <dsp:cNvPr id="0" name=""/>
        <dsp:cNvSpPr/>
      </dsp:nvSpPr>
      <dsp:spPr>
        <a:xfrm>
          <a:off x="0" y="3665319"/>
          <a:ext cx="8014855" cy="1666054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b="1" kern="1200" dirty="0">
              <a:latin typeface="Segoe UI Variable Text" pitchFamily="2" charset="0"/>
            </a:rPr>
            <a:t>Integration with Digital Menus and QR Codes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2000" b="1" kern="1200" dirty="0">
            <a:latin typeface="Segoe UI Variable Text" pitchFamily="2" charset="0"/>
          </a:endParaRPr>
        </a:p>
      </dsp:txBody>
      <dsp:txXfrm>
        <a:off x="1769576" y="3665319"/>
        <a:ext cx="6245278" cy="1666054"/>
      </dsp:txXfrm>
    </dsp:sp>
    <dsp:sp modelId="{4AA5924E-C222-44F4-B36E-EDD70A79FE00}">
      <dsp:nvSpPr>
        <dsp:cNvPr id="0" name=""/>
        <dsp:cNvSpPr/>
      </dsp:nvSpPr>
      <dsp:spPr>
        <a:xfrm>
          <a:off x="166605" y="3831925"/>
          <a:ext cx="1602971" cy="1332843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121122-F5E4-45CC-ACBC-23FFC02F273E}">
      <dsp:nvSpPr>
        <dsp:cNvPr id="0" name=""/>
        <dsp:cNvSpPr/>
      </dsp:nvSpPr>
      <dsp:spPr>
        <a:xfrm rot="10800000">
          <a:off x="1577241" y="911"/>
          <a:ext cx="4293384" cy="1983300"/>
        </a:xfrm>
        <a:prstGeom prst="homePlat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4581" tIns="133350" rIns="24892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>
              <a:latin typeface="Segoe UI Variable Text" pitchFamily="2" charset="0"/>
            </a:rPr>
            <a:t>Subscription Plans</a:t>
          </a:r>
        </a:p>
      </dsp:txBody>
      <dsp:txXfrm rot="10800000">
        <a:off x="2073066" y="911"/>
        <a:ext cx="3797559" cy="1983300"/>
      </dsp:txXfrm>
    </dsp:sp>
    <dsp:sp modelId="{D3D3EA24-A5EE-4CF3-9DE9-C16606B31C98}">
      <dsp:nvSpPr>
        <dsp:cNvPr id="0" name=""/>
        <dsp:cNvSpPr/>
      </dsp:nvSpPr>
      <dsp:spPr>
        <a:xfrm>
          <a:off x="585591" y="911"/>
          <a:ext cx="1983300" cy="1983300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5933209-D651-4829-84CD-C426A28D6613}">
      <dsp:nvSpPr>
        <dsp:cNvPr id="0" name=""/>
        <dsp:cNvSpPr/>
      </dsp:nvSpPr>
      <dsp:spPr>
        <a:xfrm rot="10800000">
          <a:off x="1577241" y="2576242"/>
          <a:ext cx="4293384" cy="1983300"/>
        </a:xfrm>
        <a:prstGeom prst="homePlat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4581" tIns="133350" rIns="24892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500" kern="1200" dirty="0">
              <a:latin typeface="Segoe UI Variable Text" pitchFamily="2" charset="0"/>
            </a:rPr>
            <a:t>Engagement Based Revenue</a:t>
          </a:r>
        </a:p>
      </dsp:txBody>
      <dsp:txXfrm rot="10800000">
        <a:off x="2073066" y="2576242"/>
        <a:ext cx="3797559" cy="1983300"/>
      </dsp:txXfrm>
    </dsp:sp>
    <dsp:sp modelId="{7F627EC9-E40D-45B7-AB03-1D94A66A600C}">
      <dsp:nvSpPr>
        <dsp:cNvPr id="0" name=""/>
        <dsp:cNvSpPr/>
      </dsp:nvSpPr>
      <dsp:spPr>
        <a:xfrm>
          <a:off x="585591" y="2576242"/>
          <a:ext cx="1983300" cy="1983300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/>
          </a:stretch>
        </a:blip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9436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B32BC-9AEC-1436-E4FD-979D9E317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BFDA9A-18BA-83C3-0C8A-6A3814A88E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6A965-9E4B-CF51-A606-8BE434501B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0AF8-BB86-4DC3-B6CD-9201F6EDAA02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FEE929-B3F8-21F3-A7D5-7544D20F6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C4C38D-1583-127F-6B8E-A8BB5414E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D6C5B-AFD8-46B9-9020-3529F261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36483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DC41A-7AEA-ABA2-7508-83D1B92DC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C75DB3-0F55-8415-040E-3A47201842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E67910-0036-E3B1-4B95-E22A0C165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0AF8-BB86-4DC3-B6CD-9201F6EDAA02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A5E857-DCA1-DD2E-FDF7-B9DEE8FA1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318170-F845-261F-6392-EC148C844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D6C5B-AFD8-46B9-9020-3529F261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83838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C9B8C2-3F41-6B5E-5132-4179C2C195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755C85-D241-4D55-9D91-C3068F5F6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27C4C5-8304-6AD4-5AE6-0654A8B9C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0AF8-BB86-4DC3-B6CD-9201F6EDAA02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C834E-4F0B-2E4C-D4C5-0244C3F6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54E49-7E60-0D1D-9EE6-DBDBA2751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D6C5B-AFD8-46B9-9020-3529F261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29097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533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4575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83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187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49355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38661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27945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9871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1061D-2BC7-48F5-C30E-E3C825CA5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A4948-9251-E658-3BBF-7FD3D9A36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E444F5-AA36-1544-6B69-7E74F3A06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0AF8-BB86-4DC3-B6CD-9201F6EDAA02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67C62D-A1E7-0F41-8727-CCC802343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F6E89-A9E3-762D-8C23-A1EF89558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D6C5B-AFD8-46B9-9020-3529F261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384873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42889-4863-0760-E313-54AE645DF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6F7BC2-1AA6-D67E-F8BE-A8447BEE73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E67927-C16F-002F-CE63-9050D0829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0AF8-BB86-4DC3-B6CD-9201F6EDAA02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6B172-D752-5124-6406-BC06518026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4627D-7648-B61F-C96C-09E1F2D64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D6C5B-AFD8-46B9-9020-3529F261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411809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2226-8075-AF10-4E29-B575C878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0384F-B8A7-B2E6-82A2-F8B10333C1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739FEA-B1A5-9206-3470-6271FC5B0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3F6E86-86A8-9CB1-AA27-F47F81FE5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0AF8-BB86-4DC3-B6CD-9201F6EDAA02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DD70C4-5890-1045-6EDC-6C3903F46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5E37D-0244-60D8-9941-BFEF6E5B7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D6C5B-AFD8-46B9-9020-3529F261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34882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70C14-DF0A-3CC9-301F-4C51BA5C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04BE4-CF01-21FA-2FEB-8D40CAF26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7ABEC3-BC2C-6CF6-614A-8A7D0D9522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A46DB-D0B2-B1A6-7386-2BD9357CC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E5F85A-5ABC-4EC2-CDEF-8FD49D4FD1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58031D-FAA0-6A15-FA3A-3ADB78DAC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0AF8-BB86-4DC3-B6CD-9201F6EDAA02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C41793-E2EA-48CE-03A6-9971772EA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3C4DDB-B7D8-1D4E-6AFF-3274BED5A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D6C5B-AFD8-46B9-9020-3529F261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532914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AF4D5-825D-C670-A166-D95D4755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FAA837-3067-DC9D-72FE-674619F18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0AF8-BB86-4DC3-B6CD-9201F6EDAA02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3F8A47-2471-6BA5-96E6-9FF624C67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E122DA-E8C7-5C3B-2C1E-01D4C1A27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D6C5B-AFD8-46B9-9020-3529F261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58234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4F5C62-269F-F455-1CAB-8340A81F6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0AF8-BB86-4DC3-B6CD-9201F6EDAA02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425C26-EB7C-8BB6-9404-CFBA61006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E6980E-7F48-4BA3-F2E5-FC12284F1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D6C5B-AFD8-46B9-9020-3529F261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266000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95C2B-2897-75E7-3386-2B54E069A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41F8D-AA97-3568-9546-CD921C265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51AC2-C751-34FC-0566-E4D8282BBB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23A2BF-BB4A-2B95-7348-02B923CBE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0AF8-BB86-4DC3-B6CD-9201F6EDAA02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B99847-4030-2FBB-9965-D44DECE36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F2D4C-5F8F-9DB5-4E0E-A2B68CBE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D6C5B-AFD8-46B9-9020-3529F261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249198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BA2BF-808C-A020-A06C-9DFE393AF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0E6041-8F7A-62D4-8BE4-38F69FAE3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9DFE5-9E86-580A-3DF6-1FAD0692FB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069ECD-C104-0FA3-03D2-D11BD9964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E0AF8-BB86-4DC3-B6CD-9201F6EDAA02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B3DF39-61F2-7E8C-289C-4D854E82A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A7968-4EAB-9462-76C8-4A0E938BB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D6C5B-AFD8-46B9-9020-3529F261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22705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8CA4CA6-F845-7894-EDD4-67C73B29F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F0CD1-53B3-7567-F29F-AD80ED505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0FF853-09AD-9848-908D-8328EDC798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CE0AF8-BB86-4DC3-B6CD-9201F6EDAA02}" type="datetimeFigureOut">
              <a:rPr lang="en-IN" smtClean="0"/>
              <a:t>30-03-2025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0D2F9-794F-DB6B-73E2-883A8409AA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6A268-4912-67CE-C9D6-3000FD39DB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D6C5B-AFD8-46B9-9020-3529F261C5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1125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0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23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6B86AE00-EB59-40E7-4816-CC0F334E20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790" y="5641990"/>
            <a:ext cx="775113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1"/>
                </a:solidFill>
              </a:rPr>
              <a:t>"Our web app streamlines restaurant operations with a dynamic menu, real-time cart updates, customer ratings, and integrated mapping for a seamless dining experience. It also offers hassle-free table booking and secure payment options, ensuring convenience for both customers and restaurant owners."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34C48E-1375-45B4-C98B-2F4C3C77EC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1589" y="2561768"/>
            <a:ext cx="5120965" cy="22386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9254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Takeaways &amp; Next Steps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3054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33479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3054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Enhanced Experience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415016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application enhances the dining experience. It makes everything more efficient.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541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10256937" y="334791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305413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Increased Efficiency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150162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streamlines operations for restaurant owners, saving them time and money.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6083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6126242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6083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Proven Tech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57415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We're using a modern tech stack that's fast and secure.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344FD894-2376-D903-AE09-D4D8E27AC931}"/>
              </a:ext>
            </a:extLst>
          </p:cNvPr>
          <p:cNvSpPr/>
          <p:nvPr/>
        </p:nvSpPr>
        <p:spPr>
          <a:xfrm>
            <a:off x="3980867" y="512954"/>
            <a:ext cx="6668666" cy="8794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algn="ctr" rtl="0" eaLnBrk="1" latinLnBrk="0" hangingPunct="1"/>
            <a:r>
              <a:rPr lang="en-IN" sz="4000" kern="1200" dirty="0">
                <a:solidFill>
                  <a:srgbClr val="000000"/>
                </a:solidFill>
                <a:effectLst/>
                <a:latin typeface="Libre Baskerville" panose="02000000000000000000" pitchFamily="2" charset="0"/>
                <a:cs typeface="Aldhabi" panose="01000000000000000000" pitchFamily="2" charset="-78"/>
              </a:rPr>
              <a:t>Unique Selling Proposition Analysis (USP) </a:t>
            </a:r>
          </a:p>
          <a:p>
            <a:pPr marL="0" algn="ctr" rtl="0" eaLnBrk="1" latinLnBrk="0" hangingPunct="1"/>
            <a:r>
              <a:rPr lang="en-IN" sz="4000" kern="1200" dirty="0">
                <a:solidFill>
                  <a:srgbClr val="000000"/>
                </a:solidFill>
                <a:effectLst/>
                <a:latin typeface="Libre Baskerville" panose="02000000000000000000" pitchFamily="2" charset="0"/>
                <a:cs typeface="Aldhabi" panose="01000000000000000000" pitchFamily="2" charset="-78"/>
              </a:rPr>
              <a:t>Of Dynamic Menu Company</a:t>
            </a:r>
          </a:p>
          <a:p>
            <a:pPr marL="0" algn="ctr" rtl="0" eaLnBrk="1" latinLnBrk="0" hangingPunct="1"/>
            <a:endParaRPr lang="en-IN" sz="4000" dirty="0">
              <a:solidFill>
                <a:srgbClr val="000000"/>
              </a:solidFill>
              <a:latin typeface="Libre Baskerville" panose="02000000000000000000" pitchFamily="2" charset="0"/>
              <a:cs typeface="Aldhabi" panose="01000000000000000000" pitchFamily="2" charset="-78"/>
            </a:endParaRPr>
          </a:p>
          <a:p>
            <a:pPr marL="0" algn="ctr" rtl="0" eaLnBrk="1" latinLnBrk="0" hangingPunct="1"/>
            <a:endParaRPr lang="en-IN" sz="1100" dirty="0">
              <a:solidFill>
                <a:srgbClr val="000000"/>
              </a:solidFill>
              <a:effectLst/>
              <a:latin typeface="Libre Baskerville" panose="02000000000000000000" pitchFamily="2" charset="0"/>
              <a:cs typeface="Aldhabi" panose="01000000000000000000" pitchFamily="2" charset="-7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12AFA2-047F-0E19-0984-A7A87CA95F21}"/>
              </a:ext>
            </a:extLst>
          </p:cNvPr>
          <p:cNvSpPr/>
          <p:nvPr/>
        </p:nvSpPr>
        <p:spPr>
          <a:xfrm>
            <a:off x="516947" y="2015836"/>
            <a:ext cx="13596505" cy="585008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8CA632-B1F9-B23D-CD58-60B9B0E30AED}"/>
              </a:ext>
            </a:extLst>
          </p:cNvPr>
          <p:cNvSpPr txBox="1"/>
          <p:nvPr/>
        </p:nvSpPr>
        <p:spPr>
          <a:xfrm>
            <a:off x="6013737" y="2161309"/>
            <a:ext cx="2602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1" dirty="0">
                <a:solidFill>
                  <a:srgbClr val="C00000"/>
                </a:solidFill>
              </a:rPr>
              <a:t>Market Analysis</a:t>
            </a:r>
          </a:p>
        </p:txBody>
      </p:sp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B40A68C7-F8C0-6C64-4D20-03EB0FB174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9380162"/>
              </p:ext>
            </p:extLst>
          </p:nvPr>
        </p:nvGraphicFramePr>
        <p:xfrm>
          <a:off x="4219858" y="2887359"/>
          <a:ext cx="9753600" cy="4273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1747256582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3727253682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334303732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793644982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097433686"/>
                    </a:ext>
                  </a:extLst>
                </a:gridCol>
              </a:tblGrid>
              <a:tr h="427341"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solidFill>
                            <a:schemeClr val="tx1"/>
                          </a:solidFill>
                        </a:rPr>
                        <a:t>Pickcel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solidFill>
                            <a:schemeClr val="tx1"/>
                          </a:solidFill>
                        </a:rPr>
                        <a:t>Mvix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solidFill>
                            <a:schemeClr val="tx1"/>
                          </a:solidFill>
                        </a:rPr>
                        <a:t>Yodeck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solidFill>
                            <a:schemeClr val="tx1"/>
                          </a:solidFill>
                        </a:rPr>
                        <a:t>Intuiface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 err="1">
                          <a:solidFill>
                            <a:schemeClr val="tx1"/>
                          </a:solidFill>
                        </a:rPr>
                        <a:t>Ahaar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116787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A14312BE-04CF-F1E8-2BE8-9F132EC7D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5113034"/>
              </p:ext>
            </p:extLst>
          </p:nvPr>
        </p:nvGraphicFramePr>
        <p:xfrm>
          <a:off x="1035626" y="3564082"/>
          <a:ext cx="2746665" cy="403295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746665">
                  <a:extLst>
                    <a:ext uri="{9D8B030D-6E8A-4147-A177-3AD203B41FA5}">
                      <a16:colId xmlns:a16="http://schemas.microsoft.com/office/drawing/2014/main" val="2199676782"/>
                    </a:ext>
                  </a:extLst>
                </a:gridCol>
              </a:tblGrid>
              <a:tr h="80659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Product / Services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21915440"/>
                  </a:ext>
                </a:extLst>
              </a:tr>
              <a:tr h="806590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Customer Segments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4137370"/>
                  </a:ext>
                </a:extLst>
              </a:tr>
              <a:tr h="806590">
                <a:tc>
                  <a:txBody>
                    <a:bodyPr/>
                    <a:lstStyle/>
                    <a:p>
                      <a:pPr marL="0" marR="0" lvl="0" indent="0" algn="ctr" defTabSz="109728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b="1" dirty="0"/>
                        <a:t>Catering Feasibility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5019914"/>
                  </a:ext>
                </a:extLst>
              </a:tr>
              <a:tr h="806590">
                <a:tc>
                  <a:txBody>
                    <a:bodyPr/>
                    <a:lstStyle/>
                    <a:p>
                      <a:pPr algn="ctr"/>
                      <a:r>
                        <a:rPr lang="en-IN" b="1" dirty="0"/>
                        <a:t>Dynamic Menu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133086"/>
                  </a:ext>
                </a:extLst>
              </a:tr>
              <a:tr h="806590">
                <a:tc>
                  <a:txBody>
                    <a:bodyPr/>
                    <a:lstStyle/>
                    <a:p>
                      <a:pPr algn="ctr"/>
                      <a:r>
                        <a:rPr lang="en-IN" b="1" i="0" dirty="0"/>
                        <a:t>Strengths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9123416"/>
                  </a:ext>
                </a:extLst>
              </a:tr>
            </a:tbl>
          </a:graphicData>
        </a:graphic>
      </p:graphicFrame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9850B14-9428-5B81-9AEE-CBFAF3FA3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426377"/>
              </p:ext>
            </p:extLst>
          </p:nvPr>
        </p:nvGraphicFramePr>
        <p:xfrm>
          <a:off x="4219858" y="3574474"/>
          <a:ext cx="9753600" cy="4041008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950720">
                  <a:extLst>
                    <a:ext uri="{9D8B030D-6E8A-4147-A177-3AD203B41FA5}">
                      <a16:colId xmlns:a16="http://schemas.microsoft.com/office/drawing/2014/main" val="2982835973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2117407168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270671513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499309635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1946250269"/>
                    </a:ext>
                  </a:extLst>
                </a:gridCol>
              </a:tblGrid>
              <a:tr h="804512"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/>
                        <a:t>Digital signage, Menu boards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/>
                        <a:t>Displays, Interactive signage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/>
                        <a:t>Signage software, Media widgets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i="0" dirty="0"/>
                        <a:t>Interactive displays, Touch apps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b="0" dirty="0"/>
                        <a:t>Dynamic menus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62149465"/>
                  </a:ext>
                </a:extLst>
              </a:tr>
              <a:tr h="80451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Restaurants, Cafes, QSR chains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Offices, Schools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Small restaurants, Fast food, Retail</a:t>
                      </a:r>
                      <a:endParaRPr lang="en-IN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Exhibitions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Restaurants, Food courts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3538476"/>
                  </a:ext>
                </a:extLst>
              </a:tr>
              <a:tr h="80451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Medium to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Medium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1191233"/>
                  </a:ext>
                </a:extLst>
              </a:tr>
              <a:tr h="80451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Real-time updates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Scheduled updates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Social media 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User engagement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Flexible, Modern Menu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3821944"/>
                  </a:ext>
                </a:extLst>
              </a:tr>
              <a:tr h="804512"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Custom templates, POS integration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Cloud management, Multi-location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Affordable, Easy setup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Customizable, Complex media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600" dirty="0"/>
                        <a:t>Real-time sentiment tracking, AI-bot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569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834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4AA38A-D0F5-4FE2-1DDF-FD37FB362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13"/>
            <a:ext cx="14644135" cy="8221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81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95125" y="1266685"/>
            <a:ext cx="98228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Dynamic Menu &amp; Real-Time Cart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095125" y="25424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Interactive Menus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1095125" y="312358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application provides an interactive menu. Customers can easily browse and select items with ease.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00856" y="25424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00856" y="312358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cart updates in real time as customers add or remove items. This is a seamless and efficient ordering experience.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F048B38-DD9A-152E-9BC2-59CAD7347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49881"/>
            <a:ext cx="6930736" cy="397971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56EB646-08FA-27CA-155B-9F74788DC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2173" y="4249880"/>
            <a:ext cx="6598227" cy="397971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91527C-5E01-9A7B-F9B2-2AA7702EFFA3}"/>
              </a:ext>
            </a:extLst>
          </p:cNvPr>
          <p:cNvSpPr/>
          <p:nvPr/>
        </p:nvSpPr>
        <p:spPr>
          <a:xfrm>
            <a:off x="6930736" y="4470024"/>
            <a:ext cx="1070636" cy="35394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</a:t>
            </a:r>
          </a:p>
          <a:p>
            <a:pPr algn="ctr"/>
            <a:r>
              <a:rPr lang="en-US" sz="32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  <a:p>
            <a:pPr algn="ctr"/>
            <a:r>
              <a:rPr lang="en-US" sz="32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</a:t>
            </a:r>
          </a:p>
          <a:p>
            <a:pPr algn="ctr"/>
            <a:r>
              <a:rPr lang="en-US" sz="32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</a:t>
            </a:r>
          </a:p>
          <a:p>
            <a:pPr algn="ctr"/>
            <a:r>
              <a:rPr lang="en-US" sz="32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</a:t>
            </a:r>
          </a:p>
          <a:p>
            <a:pPr algn="ctr"/>
            <a:r>
              <a:rPr lang="en-US" sz="320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</a:t>
            </a:r>
          </a:p>
          <a:p>
            <a:pPr algn="ctr"/>
            <a:r>
              <a:rPr lang="en-US" sz="3200" b="0" cap="none" spc="0" dirty="0">
                <a:ln w="0"/>
                <a:solidFill>
                  <a:schemeClr val="accent6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Ratings and Reviews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316218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Star Ratings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009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can rate menu items. This helps improve food quality.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9" name="Text 6"/>
          <p:cNvSpPr/>
          <p:nvPr/>
        </p:nvSpPr>
        <p:spPr>
          <a:xfrm>
            <a:off x="10256937" y="316218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Detailed Reviews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0094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They can also leave detailed reviews, sharing their experiences and providing valuable feedback.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0657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94907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06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Transparency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396990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Positive ratings enhance the restaurant's reputation. Constructive criticism aids improvement.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494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Integrated Location Mapping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308527" y="3795832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E5E0DF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807143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0190" y="4600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Easy Discovery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280190" y="5091351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can easily find restaurant locations nearby.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56758" y="3795832"/>
            <a:ext cx="510183" cy="589598"/>
          </a:xfrm>
          <a:prstGeom prst="roundRect">
            <a:avLst>
              <a:gd name="adj" fmla="val 10754"/>
            </a:avLst>
          </a:prstGeom>
          <a:solidFill>
            <a:srgbClr val="E5E0DF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28421" y="3807143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28421" y="46009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Navigation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28421" y="5091351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 provides turn-by-turn navigation, guiding them to the doorstep.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01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Owner Management Portal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797850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024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Menu Control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515082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Owners can effortlessly add, edit, or remove menu items.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385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Pricing Flexibility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87596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They can also adjust pricing as needed, responding to market demands.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5828586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60554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Specials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545818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They can promote specials to boost sales.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1226" y="616863"/>
            <a:ext cx="6013966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Tech Stack Overview</a:t>
            </a:r>
            <a:endParaRPr lang="en-US" sz="4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926" y="1766411"/>
            <a:ext cx="4520803" cy="452080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23574" y="2522458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26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9898200" y="2637234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chemeClr val="accent6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Node.js</a:t>
            </a:r>
            <a:endParaRPr lang="en-US" sz="2200" dirty="0">
              <a:solidFill>
                <a:schemeClr val="accent6"/>
              </a:solidFill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926" y="1766411"/>
            <a:ext cx="4520803" cy="452080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427897" y="2907149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26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00" dirty="0"/>
          </a:p>
        </p:txBody>
      </p:sp>
      <p:sp>
        <p:nvSpPr>
          <p:cNvPr id="9" name="Text 5"/>
          <p:cNvSpPr/>
          <p:nvPr/>
        </p:nvSpPr>
        <p:spPr>
          <a:xfrm>
            <a:off x="9898200" y="5065871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Express.</a:t>
            </a:r>
            <a:r>
              <a:rPr lang="en-US" sz="2200" dirty="0">
                <a:solidFill>
                  <a:schemeClr val="accent4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js</a:t>
            </a:r>
            <a:endParaRPr lang="en-US" sz="2200" dirty="0">
              <a:solidFill>
                <a:schemeClr val="accent4"/>
              </a:solidFill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926" y="1766411"/>
            <a:ext cx="4520803" cy="452080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043206" y="5111472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26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00" dirty="0"/>
          </a:p>
        </p:txBody>
      </p:sp>
      <p:sp>
        <p:nvSpPr>
          <p:cNvPr id="12" name="Text 7"/>
          <p:cNvSpPr/>
          <p:nvPr/>
        </p:nvSpPr>
        <p:spPr>
          <a:xfrm>
            <a:off x="1900296" y="5065871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00B05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MongoDB</a:t>
            </a:r>
            <a:endParaRPr lang="en-US" sz="2200" dirty="0">
              <a:solidFill>
                <a:srgbClr val="00B050"/>
              </a:solidFill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798" y="1766411"/>
            <a:ext cx="4520803" cy="452080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838883" y="4726781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2600" dirty="0">
                <a:solidFill>
                  <a:srgbClr val="49495A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00" dirty="0"/>
          </a:p>
        </p:txBody>
      </p:sp>
      <p:sp>
        <p:nvSpPr>
          <p:cNvPr id="15" name="Text 9"/>
          <p:cNvSpPr/>
          <p:nvPr/>
        </p:nvSpPr>
        <p:spPr>
          <a:xfrm>
            <a:off x="771226" y="6539508"/>
            <a:ext cx="13060204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application is built using a robust and modern tech stack. This ensures scalability, reliability, and optimal performance. It includes React for the front end, Next.js for server-side rendering, Express.js for the backend API, and MongoDB for the database.</a:t>
            </a:r>
            <a:endParaRPr lang="en-US" sz="1750" dirty="0"/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08BFE868-EEF2-938A-395A-7F660EC32A40}"/>
              </a:ext>
            </a:extLst>
          </p:cNvPr>
          <p:cNvSpPr/>
          <p:nvPr/>
        </p:nvSpPr>
        <p:spPr>
          <a:xfrm>
            <a:off x="2052696" y="2789634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2679BE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React</a:t>
            </a:r>
            <a:endParaRPr lang="en-US" sz="2200" dirty="0">
              <a:solidFill>
                <a:srgbClr val="2679BE"/>
              </a:solidFill>
            </a:endParaRPr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AF82A674-355B-E16C-AFB9-DA867FC5A0CE}"/>
              </a:ext>
            </a:extLst>
          </p:cNvPr>
          <p:cNvSpPr/>
          <p:nvPr/>
        </p:nvSpPr>
        <p:spPr>
          <a:xfrm>
            <a:off x="6634804" y="3354042"/>
            <a:ext cx="1333045" cy="1345540"/>
          </a:xfrm>
          <a:prstGeom prst="flowChartConnector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 1"/>
          <p:cNvSpPr/>
          <p:nvPr/>
        </p:nvSpPr>
        <p:spPr>
          <a:xfrm>
            <a:off x="6726825" y="3928553"/>
            <a:ext cx="854168" cy="3613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3200" dirty="0"/>
              <a:t>ML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29574"/>
            <a:ext cx="1092565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Streamlined Ordering with QR Codes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755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Scan to Order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5666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can scan a QR code using their smartphones to view the menu. They can start placing an order directly.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57985"/>
            <a:ext cx="29923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Reduced Wait Times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573912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reduces wait times and improves customer satisfaction. This is a smooth ordering process.</a:t>
            </a:r>
            <a:endParaRPr lang="en-US" sz="1750" dirty="0"/>
          </a:p>
        </p:txBody>
      </p:sp>
      <p:pic>
        <p:nvPicPr>
          <p:cNvPr id="2050" name="Picture 2" descr="Displaying the QR link after scanning">
            <a:extLst>
              <a:ext uri="{FF2B5EF4-FFF2-40B4-BE49-F238E27FC236}">
                <a16:creationId xmlns:a16="http://schemas.microsoft.com/office/drawing/2014/main" id="{639EE684-A0BE-86E6-C0DE-76D585A42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14" y="2871985"/>
            <a:ext cx="6858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F0AC3E36-B803-CC9B-8914-31C8F9534B66}"/>
              </a:ext>
            </a:extLst>
          </p:cNvPr>
          <p:cNvSpPr/>
          <p:nvPr/>
        </p:nvSpPr>
        <p:spPr>
          <a:xfrm>
            <a:off x="4890963" y="986300"/>
            <a:ext cx="48484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</a:rPr>
              <a:t>AI ASSISTANT</a:t>
            </a:r>
            <a:endParaRPr lang="en-US" sz="445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166CC34-1F75-952B-8833-57E314C02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2315601"/>
              </p:ext>
            </p:extLst>
          </p:nvPr>
        </p:nvGraphicFramePr>
        <p:xfrm>
          <a:off x="536863" y="2202035"/>
          <a:ext cx="8014855" cy="53313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E2961E6-7A42-C6FF-DB4E-6D5E466060E7}"/>
              </a:ext>
            </a:extLst>
          </p:cNvPr>
          <p:cNvSpPr txBox="1"/>
          <p:nvPr/>
        </p:nvSpPr>
        <p:spPr>
          <a:xfrm>
            <a:off x="2452256" y="2857500"/>
            <a:ext cx="5538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Enhancing customer satisfaction through smart recommendations.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9E606-EE9D-3F01-ED6C-22E6803B1EF9}"/>
              </a:ext>
            </a:extLst>
          </p:cNvPr>
          <p:cNvSpPr txBox="1"/>
          <p:nvPr/>
        </p:nvSpPr>
        <p:spPr>
          <a:xfrm>
            <a:off x="2452256" y="4725770"/>
            <a:ext cx="5538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Dynamic recommendations change based on time of day and season.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1312E1-5394-3E0E-7397-4DBA441278BE}"/>
              </a:ext>
            </a:extLst>
          </p:cNvPr>
          <p:cNvSpPr txBox="1"/>
          <p:nvPr/>
        </p:nvSpPr>
        <p:spPr>
          <a:xfrm>
            <a:off x="2452256" y="6693839"/>
            <a:ext cx="5538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Personalized greetings and tailored suggestions right on the mobile device.</a:t>
            </a:r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0D039B-38F3-AFAC-F9AE-D6DAB32F55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3" y="1912378"/>
            <a:ext cx="3809997" cy="5910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0865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0C5CA116-6655-2378-B660-D082904ACCAF}"/>
              </a:ext>
            </a:extLst>
          </p:cNvPr>
          <p:cNvSpPr/>
          <p:nvPr/>
        </p:nvSpPr>
        <p:spPr>
          <a:xfrm>
            <a:off x="4890963" y="986300"/>
            <a:ext cx="48484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3ED84F68-2D92-58E0-ED59-852E479363C1}"/>
              </a:ext>
            </a:extLst>
          </p:cNvPr>
          <p:cNvSpPr/>
          <p:nvPr/>
        </p:nvSpPr>
        <p:spPr>
          <a:xfrm>
            <a:off x="4890963" y="986299"/>
            <a:ext cx="48484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itchFamily="34" charset="0"/>
              </a:rPr>
              <a:t>Revenue Model</a:t>
            </a:r>
            <a:endParaRPr lang="en-US" sz="4450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46B1BEA3-0BDC-57B3-A9E9-A927375F93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1297285"/>
              </p:ext>
            </p:extLst>
          </p:nvPr>
        </p:nvGraphicFramePr>
        <p:xfrm>
          <a:off x="0" y="2350336"/>
          <a:ext cx="6456218" cy="45604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Picture 14">
            <a:extLst>
              <a:ext uri="{FF2B5EF4-FFF2-40B4-BE49-F238E27FC236}">
                <a16:creationId xmlns:a16="http://schemas.microsoft.com/office/drawing/2014/main" id="{01ADBB0A-138D-B224-E5DC-E0686FEFEF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0790" y="2886730"/>
            <a:ext cx="2539202" cy="3579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8A1E34-132E-FACC-DB80-A3CDD7F95A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66413" y="2886731"/>
            <a:ext cx="2539202" cy="3579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DA3A54-9F04-8F7E-912F-95CE9E93F0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1315" y="2350336"/>
            <a:ext cx="2983703" cy="4385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3985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</TotalTime>
  <Words>560</Words>
  <Application>Microsoft Office PowerPoint</Application>
  <PresentationFormat>Custom</PresentationFormat>
  <Paragraphs>117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Calibri</vt:lpstr>
      <vt:lpstr>Libre Baskerville</vt:lpstr>
      <vt:lpstr>Open Sans</vt:lpstr>
      <vt:lpstr>Segoe UI Variable Text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SUMAN KUMAR DEY</cp:lastModifiedBy>
  <cp:revision>8</cp:revision>
  <dcterms:created xsi:type="dcterms:W3CDTF">2025-03-11T08:13:34Z</dcterms:created>
  <dcterms:modified xsi:type="dcterms:W3CDTF">2025-03-30T07:16:10Z</dcterms:modified>
</cp:coreProperties>
</file>